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6" r:id="rId5"/>
    <p:sldId id="277" r:id="rId6"/>
    <p:sldId id="279" r:id="rId7"/>
    <p:sldId id="280" r:id="rId8"/>
    <p:sldId id="272" r:id="rId9"/>
    <p:sldId id="281" r:id="rId10"/>
    <p:sldId id="265" r:id="rId11"/>
    <p:sldId id="282" r:id="rId12"/>
    <p:sldId id="278" r:id="rId13"/>
    <p:sldId id="283" r:id="rId14"/>
    <p:sldId id="28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389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BoIrKtQYcy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Uzvcm97Jt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oarbo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128792" cy="792087"/>
          </a:xfrm>
        </p:spPr>
        <p:txBody>
          <a:bodyPr/>
          <a:lstStyle/>
          <a:p>
            <a:r>
              <a:rPr lang="nl-NL" dirty="0" smtClean="0"/>
              <a:t>Onderhoud (blok)hagen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128792" cy="4536504"/>
          </a:xfrm>
        </p:spPr>
        <p:txBody>
          <a:bodyPr>
            <a:normAutofit/>
          </a:bodyPr>
          <a:lstStyle/>
          <a:p>
            <a:pPr algn="l"/>
            <a:r>
              <a:rPr lang="nl-NL" sz="2400" dirty="0" smtClean="0">
                <a:solidFill>
                  <a:schemeClr val="tx1"/>
                </a:solidFill>
              </a:rPr>
              <a:t>Inhoud: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Hagen 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Haagsoorten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Snoeitechniek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Snoeiperiode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Snoeigereedschap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Veiligheid en PBM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Model snoeien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Blokhagen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Snoeiafval verwerken </a:t>
            </a:r>
            <a:r>
              <a:rPr lang="nl-NL" sz="2400" dirty="0" err="1" smtClean="0">
                <a:solidFill>
                  <a:schemeClr val="tx1"/>
                </a:solidFill>
              </a:rPr>
              <a:t>oa</a:t>
            </a:r>
            <a:r>
              <a:rPr lang="nl-NL" sz="2400" dirty="0" smtClean="0">
                <a:solidFill>
                  <a:schemeClr val="tx1"/>
                </a:solidFill>
              </a:rPr>
              <a:t> Taxus</a:t>
            </a:r>
          </a:p>
          <a:p>
            <a:pPr algn="l"/>
            <a:endParaRPr lang="nl-NL" sz="2400" dirty="0" smtClean="0">
              <a:solidFill>
                <a:schemeClr val="tx1"/>
              </a:solidFill>
            </a:endParaRPr>
          </a:p>
          <a:p>
            <a:pPr algn="l"/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19472" y="1196752"/>
            <a:ext cx="712088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Niveau: 2 en 3 KG/GG	 |  opleidingsjaar: 1  |  periode: 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Model snoeien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nl-NL" sz="1600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6" name="Picture 4" descr="http://media.nu.nl/m/m1ezu88acvv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973064" cy="466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Model snoeien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Voor een strakke vorm kun je bollen en kegels het best in mei, juli en september snoeien</a:t>
            </a:r>
          </a:p>
          <a:p>
            <a:r>
              <a:rPr lang="nl-NL" sz="2400" dirty="0" smtClean="0"/>
              <a:t>Voorbeeld snoeien Buxusbol </a:t>
            </a:r>
          </a:p>
          <a:p>
            <a:pPr>
              <a:buNone/>
            </a:pPr>
            <a:r>
              <a:rPr lang="nl-NL" sz="2400" dirty="0" smtClean="0"/>
              <a:t>	Link: </a:t>
            </a:r>
            <a:r>
              <a:rPr lang="nl-NL" sz="2000" dirty="0" smtClean="0">
                <a:hlinkClick r:id="rId2"/>
              </a:rPr>
              <a:t>https://www.youtube.com/watch?v=BoIrKtQYcyY</a:t>
            </a:r>
            <a:r>
              <a:rPr lang="nl-NL" sz="2000" dirty="0" smtClean="0"/>
              <a:t> 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400" dirty="0" smtClean="0"/>
          </a:p>
          <a:p>
            <a:pPr lvl="1">
              <a:buNone/>
            </a:pPr>
            <a:r>
              <a:rPr lang="nl-NL" sz="2000" dirty="0" smtClean="0"/>
              <a:t>	</a:t>
            </a:r>
            <a:r>
              <a:rPr lang="nl-NL" sz="1400" dirty="0" smtClean="0"/>
              <a:t>- Begin aan de bovenkant</a:t>
            </a:r>
            <a:br>
              <a:rPr lang="nl-NL" sz="1400" dirty="0" smtClean="0"/>
            </a:br>
            <a:r>
              <a:rPr lang="nl-NL" sz="1400" dirty="0" smtClean="0"/>
              <a:t>- Ga boven de bol staan en houd de handheggenschaar op de kop, want dan kun je </a:t>
            </a:r>
            <a:br>
              <a:rPr lang="nl-NL" sz="1400" dirty="0" smtClean="0"/>
            </a:br>
            <a:r>
              <a:rPr lang="nl-NL" sz="1400" dirty="0" smtClean="0"/>
              <a:t>   mooie rondingen knippen</a:t>
            </a:r>
            <a:br>
              <a:rPr lang="nl-NL" sz="1400" dirty="0" smtClean="0"/>
            </a:br>
            <a:r>
              <a:rPr lang="nl-NL" sz="1400" dirty="0" smtClean="0"/>
              <a:t>- Loop tijdens het knippen mee, zodat je de vorm in de gaten kunt  houden</a:t>
            </a:r>
            <a:br>
              <a:rPr lang="nl-NL" sz="1400" dirty="0" smtClean="0"/>
            </a:br>
            <a:r>
              <a:rPr lang="nl-NL" sz="1400" dirty="0" smtClean="0"/>
              <a:t>- Kijk tijdens het </a:t>
            </a:r>
            <a:r>
              <a:rPr lang="nl-NL" sz="1400" dirty="0" err="1" smtClean="0"/>
              <a:t>modelsnoeien</a:t>
            </a:r>
            <a:r>
              <a:rPr lang="nl-NL" sz="1400" dirty="0" smtClean="0"/>
              <a:t> regelmatig van afstand naar je buxus,</a:t>
            </a:r>
            <a:br>
              <a:rPr lang="nl-NL" sz="1400" dirty="0" smtClean="0"/>
            </a:br>
            <a:r>
              <a:rPr lang="nl-NL" sz="1400" dirty="0" smtClean="0"/>
              <a:t>   zo kun je zien of hij nog in verhouding is.</a:t>
            </a:r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4" name="Picture 2" descr="http://www.mijnbuxus.nl/media/images/buxus-snoei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5743991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Blokhagen</a:t>
            </a:r>
            <a:endParaRPr lang="nl-NL" dirty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553" name="Picture 1" descr="C:\Users\FactorGroen\Google Drive\00. Camera upload\IMAG5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08169"/>
            <a:ext cx="7450568" cy="4213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Blokhagen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Blokhagen komen vaak in het openbaar plantsoen voor en zijn heestervakken die als haag genipt worden. Vaak gaat het om grote aantallen en oppervlakten.</a:t>
            </a:r>
          </a:p>
          <a:p>
            <a:r>
              <a:rPr lang="nl-NL" sz="2400" dirty="0" smtClean="0"/>
              <a:t>Machinaal haag knippen en </a:t>
            </a:r>
            <a:r>
              <a:rPr lang="nl-NL" sz="2400" dirty="0" err="1" smtClean="0"/>
              <a:t>vermulchen</a:t>
            </a:r>
            <a:r>
              <a:rPr lang="nl-NL" sz="2400" dirty="0" smtClean="0"/>
              <a:t> met slagmaaier </a:t>
            </a:r>
            <a:r>
              <a:rPr lang="nl-NL" sz="1600" dirty="0" smtClean="0"/>
              <a:t>(</a:t>
            </a:r>
            <a:r>
              <a:rPr lang="nl-NL" sz="1600" dirty="0" smtClean="0">
                <a:hlinkClick r:id="rId2"/>
              </a:rPr>
              <a:t>https://www.youtube.com/watch?v=qUzvcm97Jt0</a:t>
            </a:r>
            <a:r>
              <a:rPr lang="nl-NL" sz="1600" dirty="0" smtClean="0"/>
              <a:t> ) </a:t>
            </a:r>
            <a:endParaRPr lang="nl-NL" sz="2000" dirty="0" smtClean="0"/>
          </a:p>
          <a:p>
            <a:r>
              <a:rPr lang="nl-NL" sz="2400" dirty="0" smtClean="0"/>
              <a:t>Het </a:t>
            </a:r>
            <a:r>
              <a:rPr lang="nl-NL" sz="2400" dirty="0" err="1" smtClean="0"/>
              <a:t>vermulchte</a:t>
            </a:r>
            <a:r>
              <a:rPr lang="nl-NL" sz="2400" dirty="0" smtClean="0"/>
              <a:t> knipsel kan met een bladblazer  in het heestervak worden geblazen</a:t>
            </a:r>
          </a:p>
          <a:p>
            <a:r>
              <a:rPr lang="nl-NL" sz="2400" dirty="0" smtClean="0"/>
              <a:t>Eisen van de opdrachtgever volgens CROW:</a:t>
            </a:r>
          </a:p>
          <a:p>
            <a:pPr lvl="1"/>
            <a:r>
              <a:rPr lang="nl-NL" sz="2000" dirty="0" smtClean="0"/>
              <a:t>Voldoen aan het vooral vastgestelde beeldkwaliteitsniveau</a:t>
            </a:r>
          </a:p>
          <a:p>
            <a:pPr lvl="1"/>
            <a:r>
              <a:rPr lang="nl-NL" sz="2000" dirty="0" smtClean="0"/>
              <a:t>Voldoen aan de eisen die in de Standaard 2015 worden benoemd onder hoofdstuk 51, paragaaf 42, artikel 07.</a:t>
            </a:r>
          </a:p>
          <a:p>
            <a:pPr lvl="2"/>
            <a:r>
              <a:rPr lang="nl-NL" sz="1800" dirty="0" err="1" smtClean="0"/>
              <a:t>Oa</a:t>
            </a:r>
            <a:r>
              <a:rPr lang="nl-NL" sz="1800" dirty="0" smtClean="0"/>
              <a:t>: vlak en strak, afwijking 5 cm, geen kneuzingen op snijvlak, </a:t>
            </a:r>
            <a:br>
              <a:rPr lang="nl-NL" sz="1800" dirty="0" smtClean="0"/>
            </a:br>
            <a:r>
              <a:rPr lang="nl-NL" sz="1800" dirty="0" smtClean="0"/>
              <a:t>geen zichtbaar knipsel laten liggen.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Paleis Het </a:t>
            </a:r>
            <a:r>
              <a:rPr lang="nl-NL" dirty="0" err="1" smtClean="0"/>
              <a:t>Loo</a:t>
            </a:r>
            <a:r>
              <a:rPr lang="nl-NL" dirty="0" smtClean="0"/>
              <a:t> Apeldoorn</a:t>
            </a:r>
            <a:endParaRPr lang="nl-NL" dirty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9699" name="Picture 3" descr="C:\Users\FactorGroen\Google Drive\07. AFBEELDINGEN\Foto's diverse onderwerpen\Hagen\Paleis 't Loo Buxus snoeien\Paleis 't Loo 200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264362" cy="2448272"/>
          </a:xfrm>
          <a:prstGeom prst="rect">
            <a:avLst/>
          </a:prstGeom>
          <a:noFill/>
        </p:spPr>
      </p:pic>
      <p:pic>
        <p:nvPicPr>
          <p:cNvPr id="29700" name="Picture 4" descr="C:\Users\FactorGroen\Google Drive\07. AFBEELDINGEN\Foto's diverse onderwerpen\Hagen\Paleis 't Loo Buxus snoeien\Paleis 't Loo 2008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3275784" cy="2456838"/>
          </a:xfrm>
          <a:prstGeom prst="rect">
            <a:avLst/>
          </a:prstGeom>
          <a:noFill/>
        </p:spPr>
      </p:pic>
      <p:pic>
        <p:nvPicPr>
          <p:cNvPr id="29701" name="Picture 5" descr="C:\Users\FactorGroen\Google Drive\07. AFBEELDINGEN\Foto's diverse onderwerpen\Hagen\Paleis 't Loo Buxus snoeien\Paleis 't Loo 2008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264363" cy="2448272"/>
          </a:xfrm>
          <a:prstGeom prst="rect">
            <a:avLst/>
          </a:prstGeom>
          <a:noFill/>
        </p:spPr>
      </p:pic>
      <p:pic>
        <p:nvPicPr>
          <p:cNvPr id="29702" name="Picture 6" descr="C:\Users\FactorGroen\Google Drive\07. AFBEELDINGEN\Foto's diverse onderwerpen\Hagen\Paleis 't Loo Buxus snoeien\Paleis 't Loo 2008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3056"/>
            <a:ext cx="3264363" cy="2448272"/>
          </a:xfrm>
          <a:prstGeom prst="rect">
            <a:avLst/>
          </a:prstGeom>
          <a:noFill/>
        </p:spPr>
      </p:pic>
      <p:pic>
        <p:nvPicPr>
          <p:cNvPr id="29703" name="Picture 7" descr="C:\Users\FactorGroen\Google Drive\07. AFBEELDINGEN\Foto's diverse onderwerpen\Hagen\Paleis 't Loo Buxus snoeien\Paleis 't Loo 2008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348880"/>
            <a:ext cx="2052228" cy="2736304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179512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2">
                    <a:lumMod val="90000"/>
                  </a:schemeClr>
                </a:solidFill>
              </a:rPr>
              <a:t>1</a:t>
            </a:r>
            <a:endParaRPr lang="nl-NL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563888" y="6021288"/>
            <a:ext cx="301686" cy="36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2"/>
                </a:solidFill>
              </a:rPr>
              <a:t>4</a:t>
            </a:r>
            <a:endParaRPr lang="nl-NL" b="1" dirty="0">
              <a:solidFill>
                <a:schemeClr val="bg2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948264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2">
                    <a:lumMod val="90000"/>
                  </a:schemeClr>
                </a:solidFill>
              </a:rPr>
              <a:t>5</a:t>
            </a:r>
            <a:endParaRPr lang="nl-NL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79512" y="6021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2">
                    <a:lumMod val="90000"/>
                  </a:schemeClr>
                </a:solidFill>
              </a:rPr>
              <a:t>3</a:t>
            </a:r>
            <a:endParaRPr lang="nl-NL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56388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2">
                    <a:lumMod val="90000"/>
                  </a:schemeClr>
                </a:solidFill>
              </a:rPr>
              <a:t>2</a:t>
            </a:r>
            <a:endParaRPr lang="nl-NL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nl-NL" sz="2000" dirty="0" smtClean="0"/>
          </a:p>
        </p:txBody>
      </p:sp>
      <p:pic>
        <p:nvPicPr>
          <p:cNvPr id="5122" name="Picture 2" descr="http://www.honda.nl/content/dam/central/lawn-garden/hedgetrimmers/hedgetrimmers-003-16x9.jpg/jcr:content/renditions/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912766" cy="3888432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11560" y="404665"/>
            <a:ext cx="712879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Onderhoud (blok)hagen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Hagen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Hagen bestaan doorgaans uit houtige gewassen die zijn aangeplant om de tuin, of ruimten in de tuin, af te schermen. Een haag biedt beslotenheid.</a:t>
            </a:r>
          </a:p>
          <a:p>
            <a:endParaRPr lang="nl-NL" sz="2400" dirty="0" smtClean="0"/>
          </a:p>
        </p:txBody>
      </p:sp>
      <p:pic>
        <p:nvPicPr>
          <p:cNvPr id="4098" name="Picture 2" descr="http://www.brunekreeftelst.nl/wp-content/uploads/2014/11/hagen-747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7115175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Haagsoorten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nl-NL" sz="2600" dirty="0" smtClean="0"/>
              <a:t>Losgroeiende hagen</a:t>
            </a:r>
          </a:p>
          <a:p>
            <a:pPr lvl="1"/>
            <a:r>
              <a:rPr lang="nl-NL" sz="2200" dirty="0" smtClean="0"/>
              <a:t>Kunnen worden gevormd met alle heesters </a:t>
            </a:r>
            <a:r>
              <a:rPr lang="nl-NL" sz="2200" dirty="0" err="1" smtClean="0"/>
              <a:t>oa</a:t>
            </a:r>
            <a:r>
              <a:rPr lang="nl-NL" sz="2200" dirty="0" smtClean="0"/>
              <a:t>: </a:t>
            </a:r>
            <a:r>
              <a:rPr lang="nl-NL" sz="2200" dirty="0" err="1" smtClean="0"/>
              <a:t>Crataegus</a:t>
            </a:r>
            <a:r>
              <a:rPr lang="nl-NL" sz="2200" dirty="0" smtClean="0"/>
              <a:t>, </a:t>
            </a:r>
            <a:r>
              <a:rPr lang="nl-NL" sz="2200" dirty="0" err="1" smtClean="0"/>
              <a:t>Viburnum</a:t>
            </a:r>
            <a:r>
              <a:rPr lang="nl-NL" sz="2200" dirty="0" smtClean="0"/>
              <a:t> </a:t>
            </a:r>
            <a:r>
              <a:rPr lang="nl-NL" sz="2200" dirty="0" err="1" smtClean="0"/>
              <a:t>opulus</a:t>
            </a:r>
            <a:r>
              <a:rPr lang="nl-NL" sz="2200" dirty="0" smtClean="0"/>
              <a:t>, Rosa </a:t>
            </a:r>
            <a:r>
              <a:rPr lang="nl-NL" sz="2200" dirty="0" err="1" smtClean="0"/>
              <a:t>canina</a:t>
            </a:r>
            <a:r>
              <a:rPr lang="nl-NL" sz="2200" dirty="0" smtClean="0"/>
              <a:t>, </a:t>
            </a:r>
            <a:r>
              <a:rPr lang="nl-NL" sz="2200" dirty="0" err="1" smtClean="0"/>
              <a:t>Lavandula</a:t>
            </a:r>
            <a:r>
              <a:rPr lang="nl-NL" sz="2200" dirty="0" smtClean="0"/>
              <a:t>, </a:t>
            </a:r>
            <a:r>
              <a:rPr lang="nl-NL" sz="2200" dirty="0" err="1" smtClean="0"/>
              <a:t>Potentilla</a:t>
            </a:r>
            <a:r>
              <a:rPr lang="nl-NL" sz="2200" dirty="0" smtClean="0"/>
              <a:t> etc.</a:t>
            </a:r>
          </a:p>
          <a:p>
            <a:pPr lvl="1"/>
            <a:r>
              <a:rPr lang="nl-NL" sz="2200" dirty="0" smtClean="0"/>
              <a:t>Hebben hun natuurlijke groeivorm</a:t>
            </a:r>
          </a:p>
          <a:p>
            <a:pPr lvl="1"/>
            <a:r>
              <a:rPr lang="nl-NL" sz="2200" dirty="0" smtClean="0"/>
              <a:t>Nemen veel ruimte in</a:t>
            </a:r>
          </a:p>
          <a:p>
            <a:pPr lvl="1"/>
            <a:r>
              <a:rPr lang="nl-NL" sz="2200" dirty="0" smtClean="0"/>
              <a:t>Arbeidsextensief</a:t>
            </a:r>
          </a:p>
          <a:p>
            <a:pPr lvl="1">
              <a:buNone/>
            </a:pPr>
            <a:endParaRPr lang="nl-NL" sz="2000" dirty="0" smtClean="0"/>
          </a:p>
          <a:p>
            <a:r>
              <a:rPr lang="nl-NL" sz="2600" dirty="0" smtClean="0"/>
              <a:t>Strakke hagen</a:t>
            </a:r>
          </a:p>
          <a:p>
            <a:pPr lvl="1"/>
            <a:r>
              <a:rPr lang="nl-NL" sz="2200" dirty="0" smtClean="0"/>
              <a:t>Geschikt hiervoor zijn soorten die tegen regelmatig knippen kunnen </a:t>
            </a:r>
            <a:r>
              <a:rPr lang="nl-NL" sz="2200" dirty="0" err="1" smtClean="0"/>
              <a:t>oa</a:t>
            </a:r>
            <a:r>
              <a:rPr lang="nl-NL" sz="2200" dirty="0" smtClean="0"/>
              <a:t>: </a:t>
            </a:r>
            <a:r>
              <a:rPr lang="nl-NL" sz="2200" dirty="0" err="1" smtClean="0"/>
              <a:t>Carpinus</a:t>
            </a:r>
            <a:r>
              <a:rPr lang="nl-NL" sz="2200" dirty="0" smtClean="0"/>
              <a:t> </a:t>
            </a:r>
            <a:r>
              <a:rPr lang="nl-NL" sz="2200" dirty="0" err="1" smtClean="0"/>
              <a:t>betulus</a:t>
            </a:r>
            <a:r>
              <a:rPr lang="nl-NL" sz="2200" dirty="0" smtClean="0"/>
              <a:t>, </a:t>
            </a:r>
            <a:r>
              <a:rPr lang="nl-NL" sz="2200" dirty="0" err="1" smtClean="0"/>
              <a:t>Fagus</a:t>
            </a:r>
            <a:r>
              <a:rPr lang="nl-NL" sz="2200" dirty="0" smtClean="0"/>
              <a:t> </a:t>
            </a:r>
            <a:r>
              <a:rPr lang="nl-NL" sz="2200" dirty="0" err="1" smtClean="0"/>
              <a:t>sylvatica</a:t>
            </a:r>
            <a:r>
              <a:rPr lang="nl-NL" sz="2200" dirty="0" smtClean="0"/>
              <a:t>, Thuja </a:t>
            </a:r>
            <a:r>
              <a:rPr lang="nl-NL" sz="2200" dirty="0" err="1" smtClean="0"/>
              <a:t>occidentalis</a:t>
            </a:r>
            <a:r>
              <a:rPr lang="nl-NL" sz="2200" dirty="0" smtClean="0"/>
              <a:t> ‘Brabant’, Taxus </a:t>
            </a:r>
            <a:r>
              <a:rPr lang="nl-NL" sz="2200" dirty="0" err="1" smtClean="0"/>
              <a:t>baccata</a:t>
            </a:r>
            <a:r>
              <a:rPr lang="nl-NL" sz="2200" dirty="0" smtClean="0"/>
              <a:t> etc.</a:t>
            </a:r>
          </a:p>
          <a:p>
            <a:pPr lvl="1"/>
            <a:r>
              <a:rPr lang="nl-NL" sz="2200" dirty="0" smtClean="0"/>
              <a:t>Hebben een strakke groeivorm</a:t>
            </a:r>
          </a:p>
          <a:p>
            <a:pPr lvl="1"/>
            <a:r>
              <a:rPr lang="nl-NL" sz="2200" dirty="0" smtClean="0"/>
              <a:t>Nemen weinig ruimte in</a:t>
            </a:r>
          </a:p>
          <a:p>
            <a:pPr lvl="1"/>
            <a:r>
              <a:rPr lang="nl-NL" sz="2200" dirty="0" smtClean="0"/>
              <a:t>arbeidsintensief</a:t>
            </a:r>
          </a:p>
          <a:p>
            <a:endParaRPr lang="nl-NL" sz="2400" dirty="0" smtClean="0"/>
          </a:p>
        </p:txBody>
      </p:sp>
      <p:sp>
        <p:nvSpPr>
          <p:cNvPr id="21508" name="AutoShape 4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Afbeeldingsresultaat voor potentilla ha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12" name="Picture 8" descr="http://www.tuinflora.com/ShopImages/product/FD17611W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20888"/>
            <a:ext cx="1584176" cy="1584176"/>
          </a:xfrm>
          <a:prstGeom prst="rect">
            <a:avLst/>
          </a:prstGeom>
          <a:noFill/>
        </p:spPr>
      </p:pic>
      <p:pic>
        <p:nvPicPr>
          <p:cNvPr id="21514" name="Picture 10" descr="https://encrypted-tbn0.gstatic.com/images?q=tbn:ANd9GcRVrPLPBYOP0qNNGN_MHw-iYFDfXUu9g35XMg4-dqOZ2ootX0jm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941168"/>
            <a:ext cx="158417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Snoeitechniek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Knip vanaf het begin de boven- (niet bij coniferen) en zijkanten om een sterk frame of skelet op te bouwen</a:t>
            </a:r>
          </a:p>
          <a:p>
            <a:r>
              <a:rPr lang="nl-NL" sz="2400" dirty="0" smtClean="0"/>
              <a:t>Hoe vaker je knipt hoe dichter de haag wordt</a:t>
            </a:r>
          </a:p>
          <a:p>
            <a:r>
              <a:rPr lang="nl-NL" sz="2400" dirty="0" smtClean="0"/>
              <a:t>Knip terug tot op het ‘oude hout’</a:t>
            </a:r>
          </a:p>
          <a:p>
            <a:r>
              <a:rPr lang="nl-NL" sz="2400" dirty="0" smtClean="0"/>
              <a:t>Knip eerst de zijkanten van onder naar boven</a:t>
            </a:r>
          </a:p>
          <a:p>
            <a:r>
              <a:rPr lang="nl-NL" sz="2400" dirty="0" smtClean="0"/>
              <a:t>Knip als laatste de bovenkant</a:t>
            </a:r>
          </a:p>
          <a:p>
            <a:r>
              <a:rPr lang="nl-NL" sz="2400" dirty="0" smtClean="0"/>
              <a:t>Alle zijden zijn vlak en strak</a:t>
            </a:r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1" name="Picture 3" descr="C:\Users\FactorGroen\Google Drive\07. AFBEELDINGEN\Foto's diverse onderwerpen\Hagen\hegmaai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994" y="4381759"/>
            <a:ext cx="3469382" cy="1999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Snoeitechniek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Knip de haag taps (van boven smaller dan beneden)</a:t>
            </a:r>
          </a:p>
          <a:p>
            <a:r>
              <a:rPr lang="nl-NL" sz="2400" dirty="0" smtClean="0"/>
              <a:t>5 cm aan elke haagzijde smaller per 100 cm hoogte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0" name="Picture 2" descr="C:\Users\FactorGroen\Desktop\ha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4121944" cy="2299092"/>
          </a:xfrm>
          <a:prstGeom prst="rect">
            <a:avLst/>
          </a:prstGeom>
          <a:noFill/>
        </p:spPr>
      </p:pic>
      <p:pic>
        <p:nvPicPr>
          <p:cNvPr id="24578" name="Picture 2" descr="C:\Users\FactorGroen\Google Drive\07. AFBEELDINGEN\Foto's diverse onderwerpen\Hagen\Haagsoorten\Thu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2669958" cy="355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Snoeiperiode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Normaal 2 keer in het groeiseizoen knippen</a:t>
            </a:r>
          </a:p>
          <a:p>
            <a:pPr lvl="1"/>
            <a:r>
              <a:rPr lang="nl-NL" sz="2000" dirty="0" smtClean="0"/>
              <a:t>eerste keer in mei / juni</a:t>
            </a:r>
          </a:p>
          <a:p>
            <a:pPr lvl="1"/>
            <a:r>
              <a:rPr lang="nl-NL" sz="2000" dirty="0" smtClean="0"/>
              <a:t>tweede keer in augustus / half september</a:t>
            </a:r>
          </a:p>
          <a:p>
            <a:r>
              <a:rPr lang="nl-NL" sz="2400" dirty="0" smtClean="0"/>
              <a:t>Sommige soorten moeten vanwege hun groeikracht vaker worden geknipt</a:t>
            </a:r>
          </a:p>
          <a:p>
            <a:r>
              <a:rPr lang="nl-NL" sz="2400" dirty="0" smtClean="0"/>
              <a:t>Snoei niet later dan half september. Nieuwe scheuten </a:t>
            </a:r>
          </a:p>
          <a:p>
            <a:pPr>
              <a:buNone/>
            </a:pPr>
            <a:r>
              <a:rPr lang="nl-NL" sz="2400" dirty="0" smtClean="0"/>
              <a:t>	moeten kunnen afharden </a:t>
            </a:r>
            <a:r>
              <a:rPr lang="nl-NL" sz="2400" dirty="0" err="1" smtClean="0"/>
              <a:t>ivm</a:t>
            </a:r>
            <a:r>
              <a:rPr lang="nl-NL" sz="2400" dirty="0" smtClean="0"/>
              <a:t> vroege nachtvorst</a:t>
            </a:r>
          </a:p>
          <a:p>
            <a:r>
              <a:rPr lang="nl-NL" sz="2400" dirty="0" smtClean="0"/>
              <a:t>Snoei tijdens bewolkt weer om verbranding te voorkomen</a:t>
            </a:r>
          </a:p>
          <a:p>
            <a:r>
              <a:rPr lang="nl-NL" sz="2400" dirty="0" smtClean="0"/>
              <a:t>Snoei bij droog weer om diepe uitdroging van snoeiwonden </a:t>
            </a:r>
          </a:p>
          <a:p>
            <a:pPr>
              <a:buNone/>
            </a:pPr>
            <a:r>
              <a:rPr lang="nl-NL" sz="2400" dirty="0" smtClean="0"/>
              <a:t>	te voorkomen.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Snoeigereedschap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Snoeischaar</a:t>
            </a:r>
          </a:p>
          <a:p>
            <a:r>
              <a:rPr lang="nl-NL" sz="2400" dirty="0" smtClean="0"/>
              <a:t>Handheggenschaar</a:t>
            </a:r>
          </a:p>
          <a:p>
            <a:r>
              <a:rPr lang="nl-NL" sz="2400" dirty="0" smtClean="0"/>
              <a:t>Machineheggenschaar (mengsmering, elektrisch, accu)</a:t>
            </a:r>
          </a:p>
          <a:p>
            <a:r>
              <a:rPr lang="nl-NL" sz="2400" dirty="0" smtClean="0"/>
              <a:t>Elektrische trimmachine voor modelsnoei</a:t>
            </a:r>
          </a:p>
          <a:p>
            <a:r>
              <a:rPr lang="nl-NL" sz="2400" dirty="0" smtClean="0"/>
              <a:t>Gebruik scherp gereedschap voor gladde snoeiwonden</a:t>
            </a:r>
          </a:p>
          <a:p>
            <a:r>
              <a:rPr lang="nl-NL" sz="2400" dirty="0" smtClean="0"/>
              <a:t>Na het werk de </a:t>
            </a:r>
            <a:r>
              <a:rPr lang="nl-NL" sz="2400" dirty="0" err="1" smtClean="0"/>
              <a:t>snijbladen</a:t>
            </a:r>
            <a:r>
              <a:rPr lang="nl-NL" sz="2400" dirty="0" smtClean="0"/>
              <a:t> goed schoonmaken en </a:t>
            </a:r>
            <a:r>
              <a:rPr lang="nl-NL" sz="2400" dirty="0" err="1" smtClean="0"/>
              <a:t>in-oliën</a:t>
            </a:r>
            <a:r>
              <a:rPr lang="nl-NL" sz="2400" dirty="0" smtClean="0"/>
              <a:t> </a:t>
            </a:r>
            <a:endParaRPr lang="nl-NL" sz="2000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://img.tweede-hands.net/pics/00/05/26/76/00/2c.jpg?d126db2c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70681"/>
            <a:ext cx="1490117" cy="2110647"/>
          </a:xfrm>
          <a:prstGeom prst="rect">
            <a:avLst/>
          </a:prstGeom>
          <a:noFill/>
        </p:spPr>
      </p:pic>
      <p:pic>
        <p:nvPicPr>
          <p:cNvPr id="2054" name="Picture 6" descr="Afbeeldingsresultaat voor heggenscha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1368151" cy="1024794"/>
          </a:xfrm>
          <a:prstGeom prst="rect">
            <a:avLst/>
          </a:prstGeom>
          <a:noFill/>
        </p:spPr>
      </p:pic>
      <p:pic>
        <p:nvPicPr>
          <p:cNvPr id="2056" name="Picture 8" descr="http://static.webshopapp.com/shops/055041/files/027592881/husqvarna-husqvarna-325he4-stokheggenschaar-nieu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317773"/>
            <a:ext cx="3816424" cy="2063555"/>
          </a:xfrm>
          <a:prstGeom prst="rect">
            <a:avLst/>
          </a:prstGeom>
          <a:noFill/>
        </p:spPr>
      </p:pic>
      <p:pic>
        <p:nvPicPr>
          <p:cNvPr id="2058" name="Picture 10" descr="https://haxo.nl/uploads/webshop/Gardena%20Hand%20Heggenschaar%20Classic%205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394874">
            <a:off x="472661" y="4886891"/>
            <a:ext cx="1955037" cy="1128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Veiligheid / PBM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Gehoorbescherming</a:t>
            </a:r>
          </a:p>
          <a:p>
            <a:r>
              <a:rPr lang="nl-NL" sz="2400" dirty="0" smtClean="0"/>
              <a:t>Oogbescherming</a:t>
            </a:r>
          </a:p>
          <a:p>
            <a:r>
              <a:rPr lang="nl-NL" sz="2400" dirty="0" smtClean="0"/>
              <a:t>veiligheidschoeisel</a:t>
            </a:r>
          </a:p>
          <a:p>
            <a:r>
              <a:rPr lang="nl-NL" sz="2400" dirty="0" smtClean="0"/>
              <a:t>Draag altijd werkhandschoenen omdat je met scherp gereedschap werkt!</a:t>
            </a:r>
          </a:p>
          <a:p>
            <a:r>
              <a:rPr lang="nl-NL" sz="2400" dirty="0" smtClean="0"/>
              <a:t>Een veiligheidsbroek is aan te bevelen om te voorkomen</a:t>
            </a:r>
          </a:p>
          <a:p>
            <a:pPr>
              <a:buNone/>
            </a:pPr>
            <a:r>
              <a:rPr lang="nl-NL" sz="2400" dirty="0" smtClean="0"/>
              <a:t>	dat je jezelf in je bovenbeen knipt met een motorheggenschaar.</a:t>
            </a:r>
          </a:p>
          <a:p>
            <a:r>
              <a:rPr lang="nl-NL" sz="2400" dirty="0" smtClean="0"/>
              <a:t>Moet je veel hagen knippen voer dan taakroulatie in</a:t>
            </a:r>
          </a:p>
          <a:p>
            <a:r>
              <a:rPr lang="nl-NL" sz="2400" dirty="0" smtClean="0"/>
              <a:t>Kijk op </a:t>
            </a:r>
            <a:r>
              <a:rPr lang="nl-NL" sz="2400" dirty="0" err="1" smtClean="0">
                <a:hlinkClick r:id="rId2"/>
              </a:rPr>
              <a:t>www.agroarbo.nl</a:t>
            </a:r>
            <a:r>
              <a:rPr lang="nl-NL" sz="2400" dirty="0" smtClean="0"/>
              <a:t> </a:t>
            </a:r>
          </a:p>
          <a:p>
            <a:pPr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1026" name="AutoShape 2" descr="Afbeeldingsresultaat voor veeg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735</TotalTime>
  <Words>448</Words>
  <Application>Microsoft Office PowerPoint</Application>
  <PresentationFormat>Diavoorstelling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Onderhoud (blok)hagen</vt:lpstr>
      <vt:lpstr>PowerPoint-presentatie</vt:lpstr>
      <vt:lpstr>Hagen</vt:lpstr>
      <vt:lpstr>Haagsoorten</vt:lpstr>
      <vt:lpstr>Snoeitechniek</vt:lpstr>
      <vt:lpstr>Snoeitechniek</vt:lpstr>
      <vt:lpstr>Snoeiperiode</vt:lpstr>
      <vt:lpstr>Snoeigereedschap</vt:lpstr>
      <vt:lpstr>Veiligheid / PBM</vt:lpstr>
      <vt:lpstr>Model snoeien</vt:lpstr>
      <vt:lpstr>Model snoeien</vt:lpstr>
      <vt:lpstr>Blokhagen</vt:lpstr>
      <vt:lpstr>Blokhagen</vt:lpstr>
      <vt:lpstr>Paleis Het Loo Apeldoorn</vt:lpstr>
    </vt:vector>
  </TitlesOfParts>
  <Company>FactorGroen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Mensink</dc:creator>
  <cp:lastModifiedBy>Hans Mulder</cp:lastModifiedBy>
  <cp:revision>114</cp:revision>
  <dcterms:created xsi:type="dcterms:W3CDTF">2016-06-29T11:45:25Z</dcterms:created>
  <dcterms:modified xsi:type="dcterms:W3CDTF">2016-10-03T14:24:45Z</dcterms:modified>
</cp:coreProperties>
</file>